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Economica"/>
      <p:regular r:id="rId18"/>
      <p:bold r:id="rId19"/>
      <p:italic r:id="rId20"/>
      <p:boldItalic r:id="rId21"/>
    </p:embeddedFont>
    <p:embeddedFont>
      <p:font typeface="JetBrains Mono"/>
      <p:regular r:id="rId22"/>
      <p:bold r:id="rId23"/>
      <p:italic r:id="rId24"/>
      <p:boldItalic r:id="rId25"/>
    </p:embeddedFont>
    <p:embeddedFont>
      <p:font typeface="Open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italic.fntdata"/><Relationship Id="rId22" Type="http://schemas.openxmlformats.org/officeDocument/2006/relationships/font" Target="fonts/JetBrainsMono-regular.fntdata"/><Relationship Id="rId21" Type="http://schemas.openxmlformats.org/officeDocument/2006/relationships/font" Target="fonts/Economica-boldItalic.fntdata"/><Relationship Id="rId24" Type="http://schemas.openxmlformats.org/officeDocument/2006/relationships/font" Target="fonts/JetBrainsMono-italic.fntdata"/><Relationship Id="rId23" Type="http://schemas.openxmlformats.org/officeDocument/2006/relationships/font" Target="fonts/JetBrainsMon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regular.fntdata"/><Relationship Id="rId25" Type="http://schemas.openxmlformats.org/officeDocument/2006/relationships/font" Target="fonts/JetBrainsMono-boldItalic.fntdata"/><Relationship Id="rId28" Type="http://schemas.openxmlformats.org/officeDocument/2006/relationships/font" Target="fonts/OpenSans-italic.fntdata"/><Relationship Id="rId27" Type="http://schemas.openxmlformats.org/officeDocument/2006/relationships/font" Target="fonts/Ope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Economica-bold.fntdata"/><Relationship Id="rId18" Type="http://schemas.openxmlformats.org/officeDocument/2006/relationships/font" Target="fonts/Economica-regular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39bd3250a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39bd3250a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8779d44f88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8779d44f8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6868bdbed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6868bdbed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868bdbed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868bdbed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8779d44f8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8779d44f8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8779d44f8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8779d44f8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8779d44f8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8779d44f8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8779d44f8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8779d44f8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8779d44f8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8779d44f8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8779d44f8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8779d44f8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d9b1c5dcd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d9b1c5dcd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0"/>
            <a:ext cx="3054600" cy="15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PikeVM Rocqs!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2689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Marcin Wojnarowski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</a:t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2364364"/>
            <a:ext cx="8520600" cy="9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200"/>
              <a:t>Enlarge the subset of regexes supported by the PikeVM formalization and prove correctness of real-world heuristics</a:t>
            </a:r>
            <a:endParaRPr sz="2200"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7800" y="315925"/>
            <a:ext cx="1744500" cy="174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6949" y="426452"/>
            <a:ext cx="421902" cy="3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Prefix acceleration</a:t>
            </a:r>
            <a:endParaRPr/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(abc|abcde)p*t</a:t>
            </a:r>
            <a:endParaRPr>
              <a:solidFill>
                <a:srgbClr val="666666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Literal prefix extraction 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=&gt; "abc"</a:t>
            </a:r>
            <a:endParaRPr>
              <a:solidFill>
                <a:srgbClr val="666666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GB">
                <a:solidFill>
                  <a:srgbClr val="000000"/>
                </a:solidFill>
              </a:rPr>
              <a:t>Using a substring search, find next position in the haystack with that literal 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=&gt; "qwe</a:t>
            </a:r>
            <a:r>
              <a:rPr lang="en-GB" sz="1400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|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abckabcpppt"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GB">
                <a:solidFill>
                  <a:srgbClr val="000000"/>
                </a:solidFill>
              </a:rPr>
              <a:t>Run the PikeVM at that position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GB">
                <a:solidFill>
                  <a:srgbClr val="000000"/>
                </a:solidFill>
              </a:rPr>
              <a:t>If no match is found, go back to step 2 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=&gt; "qweabck</a:t>
            </a:r>
            <a:r>
              <a:rPr lang="en-GB" sz="1400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|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abcpppt"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"qweabckabcpppt"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 merci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Regular expressions (regexes)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Classical regular expressions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Studied for decades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Believed to be well understood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Mechanized by master students as homework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Often interested in the question "does it match a string or not?"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r + s</a:t>
            </a:r>
            <a:endParaRPr>
              <a:solidFill>
                <a:srgbClr val="666666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r ∘ s</a:t>
            </a:r>
            <a:endParaRPr>
              <a:solidFill>
                <a:srgbClr val="666666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r∗</a:t>
            </a:r>
            <a:endParaRPr>
              <a:solidFill>
                <a:srgbClr val="666666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</a:t>
            </a:r>
            <a:endParaRPr>
              <a:solidFill>
                <a:srgbClr val="666666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ε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Modern regular expressions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Groups                    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(mysubpattern)</a:t>
            </a:r>
            <a:r>
              <a:rPr lang="en-GB"/>
              <a:t>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Anchors                   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^ $ \b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Look-arounds         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(?&lt;!dogs) are better</a:t>
            </a:r>
            <a:endParaRPr>
              <a:solidFill>
                <a:srgbClr val="666666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Backreferences      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Your name is (\w+)\? Hello \1!</a:t>
            </a:r>
            <a:endParaRPr>
              <a:solidFill>
                <a:srgbClr val="666666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Greedy vs lazy quantifiers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Different semantics for matching (for example leftmost -longest vs -first)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Often interested in the question "does it match a string, where, and what are the group values?"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Different semantics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225225"/>
            <a:ext cx="46578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Programing languages might implement regexes with their own quirky quirks.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As per your intuition, JavaScript has quirks in its regex semantics too!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We will follow the ECMAScript 2023 specification.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9500" y="1906450"/>
            <a:ext cx="3869701" cy="199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Regex engines: problem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Having a correct matching algorithm is not that hard, what is hard are the following: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Guaranteeing some complexity characteristic (linearity)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Being fast (many heuristics)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The growing complexity of these algorithms make the implementations prone to bugs and hard to reason about.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Linden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932154" y="1364823"/>
            <a:ext cx="40833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Mechanization of real-world regexes and their matching semantics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Proven to be faithful to the ECMAScript 2023 specification by means of Warblre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Mechanization of the PikeVM matching algorithm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50" y="1267226"/>
            <a:ext cx="3201100" cy="320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PikeVM </a:t>
            </a:r>
            <a:r>
              <a:rPr lang="en-GB" sz="2100"/>
              <a:t>(in Linden)</a:t>
            </a:r>
            <a:endParaRPr sz="2100"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90922"/>
            <a:ext cx="8839202" cy="3257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PikeVM </a:t>
            </a:r>
            <a:r>
              <a:rPr lang="en-GB" sz="2100"/>
              <a:t>(in Linden) </a:t>
            </a:r>
            <a:r>
              <a:rPr lang="en-GB"/>
              <a:t>: what is missing?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764625"/>
            <a:ext cx="4260300" cy="28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/>
              <a:t>Anchors</a:t>
            </a:r>
            <a:r>
              <a:rPr lang="en-GB"/>
              <a:t> (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^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$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\b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\B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General quantifiers (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r{10, 15}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Look-arounds (</a:t>
            </a:r>
            <a:r>
              <a:rPr lang="en-GB">
                <a:solidFill>
                  <a:srgbClr val="66666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a(?=b)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4572000" y="1764625"/>
            <a:ext cx="4260300" cy="28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Prefix acceleration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Bounded look-behind optimization</a:t>
            </a:r>
            <a:endParaRPr sz="1700"/>
          </a:p>
        </p:txBody>
      </p:sp>
      <p:cxnSp>
        <p:nvCxnSpPr>
          <p:cNvPr id="114" name="Google Shape;114;p21"/>
          <p:cNvCxnSpPr/>
          <p:nvPr/>
        </p:nvCxnSpPr>
        <p:spPr>
          <a:xfrm flipH="1">
            <a:off x="4577800" y="1227125"/>
            <a:ext cx="8700" cy="332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21"/>
          <p:cNvSpPr txBox="1"/>
          <p:nvPr/>
        </p:nvSpPr>
        <p:spPr>
          <a:xfrm>
            <a:off x="356100" y="1163225"/>
            <a:ext cx="41307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Regex features</a:t>
            </a:r>
            <a:endParaRPr b="1"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6" name="Google Shape;116;p21"/>
          <p:cNvSpPr txBox="1"/>
          <p:nvPr/>
        </p:nvSpPr>
        <p:spPr>
          <a:xfrm>
            <a:off x="4701600" y="1227125"/>
            <a:ext cx="41307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Heuristics/optimizations</a:t>
            </a:r>
            <a:endParaRPr b="1"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